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6" r:id="rId1"/>
  </p:sldMasterIdLst>
  <p:notesMasterIdLst>
    <p:notesMasterId r:id="rId16"/>
  </p:notesMasterIdLst>
  <p:sldIdLst>
    <p:sldId id="256" r:id="rId2"/>
    <p:sldId id="257" r:id="rId3"/>
    <p:sldId id="259" r:id="rId4"/>
    <p:sldId id="266" r:id="rId5"/>
    <p:sldId id="268" r:id="rId6"/>
    <p:sldId id="261" r:id="rId7"/>
    <p:sldId id="263" r:id="rId8"/>
    <p:sldId id="264" r:id="rId9"/>
    <p:sldId id="262" r:id="rId10"/>
    <p:sldId id="270" r:id="rId11"/>
    <p:sldId id="271" r:id="rId12"/>
    <p:sldId id="269" r:id="rId13"/>
    <p:sldId id="260" r:id="rId14"/>
    <p:sldId id="258" r:id="rId15"/>
  </p:sldIdLst>
  <p:sldSz cx="12192000" cy="6858000"/>
  <p:notesSz cx="6858000" cy="9144000"/>
  <p:embeddedFontLst>
    <p:embeddedFont>
      <p:font typeface="Verdana" panose="020B0604030504040204" pitchFamily="34" charset="0"/>
      <p:regular r:id="rId17"/>
      <p:bold r:id="rId18"/>
      <p:italic r:id="rId19"/>
      <p:boldItalic r:id="rId20"/>
    </p:embeddedFont>
    <p:embeddedFont>
      <p:font typeface="Gilroy Bold" panose="00000800000000000000" charset="-52"/>
      <p:bold r:id="rId21"/>
    </p:embeddedFont>
    <p:embeddedFont>
      <p:font typeface="Gilroy Medium" panose="00000600000000000000" charset="-5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5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9DC91-30C7-46AB-ADDB-A80A0533D77A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6BEC5-E5BF-4073-B59F-AF429BC83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945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584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830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913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39528" y="2001837"/>
            <a:ext cx="10087276" cy="150812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9528" y="4129238"/>
            <a:ext cx="10087276" cy="11285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78" y="5438319"/>
            <a:ext cx="2860213" cy="1608870"/>
          </a:xfrm>
          <a:prstGeom prst="rect">
            <a:avLst/>
          </a:prstGeom>
        </p:spPr>
      </p:pic>
      <p:cxnSp>
        <p:nvCxnSpPr>
          <p:cNvPr id="12" name="Прямая соединительная линия 11"/>
          <p:cNvCxnSpPr/>
          <p:nvPr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-114300" y="6237515"/>
            <a:ext cx="972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 userDrawn="1"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50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59430"/>
            <a:ext cx="10281557" cy="364943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D3C23-8038-4008-B24E-40A94D79456D}" type="datetime1">
              <a:rPr lang="ru-RU" smtClean="0"/>
              <a:t>04.05.2025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80171" y="5698671"/>
            <a:ext cx="1787979" cy="1047296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370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8779" y="1286227"/>
            <a:ext cx="10087276" cy="215961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8779" y="4165953"/>
            <a:ext cx="10087276" cy="144557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42727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9993084" y="5390016"/>
            <a:ext cx="1828800" cy="1331459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52357" cy="41098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3543300" cy="41098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DD92-CC98-4900-BE8A-2068547BBC1A}" type="datetime1">
              <a:rPr lang="ru-RU" smtClean="0"/>
              <a:t>04.05.2025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800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992085"/>
            <a:ext cx="420574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702379"/>
            <a:ext cx="4205741" cy="321672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372100" y="1992085"/>
            <a:ext cx="432707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372100" y="2702379"/>
            <a:ext cx="4327071" cy="321672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38898-160C-4747-9301-0B5702FA49D8}" type="datetime1">
              <a:rPr lang="ru-RU" smtClean="0"/>
              <a:t>04.05.2025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8859383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36706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B16F-DABE-4712-B47F-7722E1CB50FE}" type="datetime1">
              <a:rPr lang="ru-RU" smtClean="0"/>
              <a:t>04.05.2025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327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EA22-9938-4273-8C60-D80B349E4BA9}" type="datetime1">
              <a:rPr lang="ru-RU" smtClean="0"/>
              <a:t>04.05.2025</a:t>
            </a:fld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1701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66859" y="1281339"/>
            <a:ext cx="4898069" cy="45876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790B-F35A-4C90-BC4A-BA7F77964CA4}" type="datetime1">
              <a:rPr lang="ru-RU" smtClean="0"/>
              <a:t>04.05.2025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9784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1273629"/>
            <a:ext cx="5823902" cy="411208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32831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080-AA0F-44FA-BA62-A56D8619F7E7}" type="datetime1">
              <a:rPr lang="ru-RU" smtClean="0"/>
              <a:t>04.05.2025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307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0"/>
          <p:cNvSpPr>
            <a:spLocks noGrp="1" noChangeAspect="1"/>
          </p:cNvSpPr>
          <p:nvPr>
            <p:ph type="sldNum" sz="quarter" idx="4"/>
          </p:nvPr>
        </p:nvSpPr>
        <p:spPr>
          <a:xfrm>
            <a:off x="10076358" y="5731329"/>
            <a:ext cx="1787978" cy="107189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>
            <a:lvl1pPr algn="l">
              <a:defRPr sz="9600" b="0" i="0" baseline="0">
                <a:solidFill>
                  <a:schemeClr val="bg2">
                    <a:lumMod val="90000"/>
                  </a:schemeClr>
                </a:solidFill>
                <a:latin typeface="Gilroy Medium" panose="00000600000000000000" pitchFamily="2" charset="-52"/>
              </a:defRPr>
            </a:lvl1pPr>
          </a:lstStyle>
          <a:p>
            <a:fld id="{A01BE76D-E181-4177-862E-40D97C82BFEB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959429"/>
            <a:ext cx="10281557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B8CDF-4973-4195-91CA-18BA11F1D400}" type="datetime1">
              <a:rPr lang="ru-RU" smtClean="0"/>
              <a:t>04.05.2025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768" y="200819"/>
            <a:ext cx="1489158" cy="105319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55171"/>
            <a:ext cx="8877300" cy="1135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667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ilroy Bold" panose="00000800000000000000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 smtClean="0"/>
              <a:t>Вариативная часть проектной практики: мини-</a:t>
            </a:r>
            <a:r>
              <a:rPr lang="en-US" sz="4800" dirty="0" err="1" smtClean="0"/>
              <a:t>Redis</a:t>
            </a:r>
            <a:r>
              <a:rPr lang="en-US" sz="4800" dirty="0" smtClean="0"/>
              <a:t> </a:t>
            </a:r>
            <a:r>
              <a:rPr lang="ru-RU" sz="4800" dirty="0" smtClean="0"/>
              <a:t>на </a:t>
            </a:r>
            <a:r>
              <a:rPr lang="en-US" sz="4800" dirty="0" smtClean="0"/>
              <a:t>Python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Подготовили презентацию:</a:t>
            </a:r>
          </a:p>
          <a:p>
            <a:r>
              <a:rPr lang="ru-RU" dirty="0" smtClean="0"/>
              <a:t>Князева Т.И и </a:t>
            </a:r>
            <a:r>
              <a:rPr lang="ru-RU" dirty="0" err="1" smtClean="0"/>
              <a:t>Букарева</a:t>
            </a:r>
            <a:r>
              <a:rPr lang="ru-RU" dirty="0" smtClean="0"/>
              <a:t> А.В, группа 241-326. Проект – «</a:t>
            </a:r>
            <a:r>
              <a:rPr lang="en-US" dirty="0" smtClean="0"/>
              <a:t>Shiver</a:t>
            </a:r>
            <a:r>
              <a:rPr lang="ru-RU" dirty="0" smtClean="0"/>
              <a:t>».</a:t>
            </a:r>
          </a:p>
        </p:txBody>
      </p:sp>
    </p:spTree>
    <p:extLst>
      <p:ext uri="{BB962C8B-B14F-4D97-AF65-F5344CB8AC3E}">
        <p14:creationId xmlns:p14="http://schemas.microsoft.com/office/powerpoint/2010/main" val="91641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10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008000"/>
                </a:solidFill>
              </a:rPr>
              <a:t>Демонстрация результата</a:t>
            </a:r>
            <a:endParaRPr lang="ru-RU" dirty="0">
              <a:solidFill>
                <a:srgbClr val="008000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95" y="1690688"/>
            <a:ext cx="7718709" cy="434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84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008000"/>
                </a:solidFill>
              </a:rPr>
              <a:t>Демонстрация результата</a:t>
            </a:r>
            <a:endParaRPr lang="ru-RU" dirty="0">
              <a:solidFill>
                <a:srgbClr val="008000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419" y="1690688"/>
            <a:ext cx="7712861" cy="43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3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008000"/>
                </a:solidFill>
              </a:rPr>
              <a:t>Демонстрация результата</a:t>
            </a:r>
            <a:endParaRPr lang="ru-RU" dirty="0">
              <a:solidFill>
                <a:srgbClr val="008000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95" y="1690688"/>
            <a:ext cx="7718709" cy="434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5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95" y="1690688"/>
            <a:ext cx="7718709" cy="4341774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rgbClr val="008000"/>
                </a:solidFill>
              </a:rPr>
              <a:t>Демонстрация результата</a:t>
            </a:r>
            <a:endParaRPr lang="ru-RU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684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414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38200" y="1959430"/>
            <a:ext cx="10281557" cy="3601111"/>
          </a:xfrm>
        </p:spPr>
        <p:txBody>
          <a:bodyPr>
            <a:noAutofit/>
          </a:bodyPr>
          <a:lstStyle/>
          <a:p>
            <a:pPr algn="just"/>
            <a:r>
              <a:rPr lang="ru-RU" sz="2400" dirty="0" smtClean="0"/>
              <a:t>Изучить предметную область создаваемой технологии.</a:t>
            </a:r>
            <a:endParaRPr lang="ru-RU" sz="2400" dirty="0"/>
          </a:p>
          <a:p>
            <a:pPr algn="just"/>
            <a:r>
              <a:rPr lang="ru-RU" sz="2400" dirty="0" smtClean="0"/>
              <a:t>Воплотить технологию, опираясь на полученные в течение года знания.</a:t>
            </a:r>
          </a:p>
          <a:p>
            <a:pPr algn="just"/>
            <a:r>
              <a:rPr lang="ru-RU" sz="2400" dirty="0" smtClean="0"/>
              <a:t>Сделать модификации технологии.</a:t>
            </a:r>
          </a:p>
          <a:p>
            <a:pPr algn="just"/>
            <a:r>
              <a:rPr lang="ru-RU" sz="2400" dirty="0" smtClean="0"/>
              <a:t>Продемонстрировать результаты</a:t>
            </a:r>
            <a:r>
              <a:rPr lang="ru-RU" sz="2400" dirty="0" smtClean="0"/>
              <a:t>.</a:t>
            </a:r>
            <a:endParaRPr lang="ru-RU" sz="2400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и задачи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085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 err="1"/>
              <a:t>Remote</a:t>
            </a:r>
            <a:r>
              <a:rPr lang="ru-RU" sz="2400" dirty="0"/>
              <a:t> </a:t>
            </a:r>
            <a:r>
              <a:rPr lang="ru-RU" sz="2400" dirty="0" err="1"/>
              <a:t>Dictionary</a:t>
            </a:r>
            <a:r>
              <a:rPr lang="ru-RU" sz="2400" dirty="0"/>
              <a:t> </a:t>
            </a:r>
            <a:r>
              <a:rPr lang="ru-RU" sz="2400" dirty="0" err="1"/>
              <a:t>Service</a:t>
            </a:r>
            <a:r>
              <a:rPr lang="ru-RU" sz="2400" dirty="0"/>
              <a:t> (или сокращённо </a:t>
            </a:r>
            <a:r>
              <a:rPr lang="ru-RU" sz="2400" dirty="0" err="1"/>
              <a:t>Redis</a:t>
            </a:r>
            <a:r>
              <a:rPr lang="ru-RU" sz="2400" dirty="0"/>
              <a:t>) — это СУБД типа ключ-значение, используемое в качестве базы данных, кэша и брокера сообщений.</a:t>
            </a:r>
          </a:p>
          <a:p>
            <a:pPr algn="just"/>
            <a:r>
              <a:rPr lang="ru-RU" sz="2400" dirty="0"/>
              <a:t>В отличие от баз данных, таких как </a:t>
            </a:r>
            <a:r>
              <a:rPr lang="ru-RU" sz="2400" dirty="0" err="1"/>
              <a:t>PostgreSQL</a:t>
            </a:r>
            <a:r>
              <a:rPr lang="ru-RU" sz="2400" dirty="0"/>
              <a:t>, SQL </a:t>
            </a:r>
            <a:r>
              <a:rPr lang="ru-RU" sz="2400" dirty="0" err="1"/>
              <a:t>Server</a:t>
            </a:r>
            <a:r>
              <a:rPr lang="ru-RU" sz="2400" dirty="0"/>
              <a:t> и других, все данные </a:t>
            </a:r>
            <a:r>
              <a:rPr lang="ru-RU" sz="2400" dirty="0" err="1"/>
              <a:t>Redis</a:t>
            </a:r>
            <a:r>
              <a:rPr lang="ru-RU" sz="2400" dirty="0"/>
              <a:t> находятся в основной памяти сервера, а не на жёстком диске. Благодаря этому </a:t>
            </a:r>
            <a:r>
              <a:rPr lang="ru-RU" sz="2400" dirty="0" err="1"/>
              <a:t>Redis</a:t>
            </a:r>
            <a:r>
              <a:rPr lang="ru-RU" sz="2400" dirty="0"/>
              <a:t> отличается более быстрым </a:t>
            </a:r>
            <a:r>
              <a:rPr lang="ru-RU" sz="2400" dirty="0" err="1"/>
              <a:t>времем</a:t>
            </a:r>
            <a:r>
              <a:rPr lang="ru-RU" sz="2400" dirty="0"/>
              <a:t> отклика, что, в свою очередь, приводит к высокой производительности при работе со средними операциями чтения и записи и, соответственно, поддержке миллионов операций в секунду.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Изучение предметной области</a:t>
            </a:r>
            <a:endParaRPr lang="ru-RU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927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Схема работы </a:t>
            </a:r>
            <a:r>
              <a:rPr lang="en-US" dirty="0" err="1" smtClean="0">
                <a:solidFill>
                  <a:schemeClr val="accent4">
                    <a:lumMod val="50000"/>
                  </a:schemeClr>
                </a:solidFill>
              </a:rPr>
              <a:t>Redis</a:t>
            </a:r>
            <a:endParaRPr lang="ru-RU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206" y="1319753"/>
            <a:ext cx="8291221" cy="490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06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>
                <a:latin typeface="Gilroy Medium" panose="00000600000000000000" charset="-52"/>
              </a:rPr>
              <a:t>Кэширование</a:t>
            </a:r>
            <a:r>
              <a:rPr lang="ru-RU" sz="2400" dirty="0"/>
              <a:t> - самое распространенное применение </a:t>
            </a:r>
            <a:r>
              <a:rPr lang="ru-RU" sz="2400" dirty="0" err="1"/>
              <a:t>Redis</a:t>
            </a:r>
            <a:r>
              <a:rPr lang="ru-RU" sz="2400" dirty="0"/>
              <a:t>. </a:t>
            </a:r>
            <a:endParaRPr lang="ru-RU" sz="2400" dirty="0" smtClean="0"/>
          </a:p>
          <a:p>
            <a:pPr algn="just"/>
            <a:r>
              <a:rPr lang="ru-RU" sz="2400" dirty="0" smtClean="0"/>
              <a:t>Управление </a:t>
            </a:r>
            <a:r>
              <a:rPr lang="ru-RU" sz="2400" dirty="0"/>
              <a:t>сессиями, или же хранение информации о сессиях пользователей, что позволяет масштабировать </a:t>
            </a:r>
            <a:r>
              <a:rPr lang="ru-RU" sz="2400" dirty="0" smtClean="0"/>
              <a:t>веб-приложения.</a:t>
            </a:r>
            <a:endParaRPr lang="ru-RU" sz="2400" dirty="0"/>
          </a:p>
          <a:p>
            <a:pPr algn="just"/>
            <a:r>
              <a:rPr lang="ru-RU" sz="2400" dirty="0" smtClean="0"/>
              <a:t>Реализация </a:t>
            </a:r>
            <a:r>
              <a:rPr lang="ru-RU" sz="2400" dirty="0"/>
              <a:t>очередей задач для асинхронной обработки (например, с использованием </a:t>
            </a:r>
            <a:r>
              <a:rPr lang="ru-RU" sz="2400" dirty="0" err="1"/>
              <a:t>Celery</a:t>
            </a:r>
            <a:r>
              <a:rPr lang="ru-RU" sz="2400" dirty="0" smtClean="0"/>
              <a:t>).</a:t>
            </a:r>
            <a:endParaRPr lang="ru-RU" sz="2400" dirty="0"/>
          </a:p>
          <a:p>
            <a:pPr algn="just"/>
            <a:r>
              <a:rPr lang="ru-RU" sz="2400" dirty="0"/>
              <a:t>И</a:t>
            </a:r>
            <a:r>
              <a:rPr lang="ru-RU" sz="2400" dirty="0" smtClean="0"/>
              <a:t>спользование </a:t>
            </a:r>
            <a:r>
              <a:rPr lang="ru-RU" sz="2400" dirty="0" err="1"/>
              <a:t>Redis</a:t>
            </a:r>
            <a:r>
              <a:rPr lang="ru-RU" sz="2400" dirty="0"/>
              <a:t> для реализации распределенных блокировок для координации работы нескольких процессов или серверов.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5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Применение </a:t>
            </a:r>
            <a:r>
              <a:rPr lang="en-US" dirty="0" err="1" smtClean="0">
                <a:solidFill>
                  <a:schemeClr val="accent4">
                    <a:lumMod val="50000"/>
                  </a:schemeClr>
                </a:solidFill>
              </a:rPr>
              <a:t>Redis</a:t>
            </a:r>
            <a:r>
              <a:rPr lang="en-US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accent4">
                    <a:lumMod val="50000"/>
                  </a:schemeClr>
                </a:solidFill>
              </a:rPr>
              <a:t>на </a:t>
            </a:r>
            <a:r>
              <a:rPr lang="en-US" dirty="0" smtClean="0">
                <a:solidFill>
                  <a:schemeClr val="accent4">
                    <a:lumMod val="50000"/>
                  </a:schemeClr>
                </a:solidFill>
              </a:rPr>
              <a:t>Python</a:t>
            </a:r>
            <a:endParaRPr lang="ru-RU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26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Создание технологии. Требования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980962" y="2046003"/>
            <a:ext cx="9993198" cy="25853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Базовые знания в программировании на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Python</a:t>
            </a:r>
            <a:r>
              <a:rPr lang="ru-RU" altLang="ru-RU" sz="2400" dirty="0">
                <a:solidFill>
                  <a:srgbClr val="1F2328"/>
                </a:solidFill>
                <a:latin typeface="Gilroy Medium" panose="00000600000000000000" charset="-52"/>
              </a:rPr>
              <a:t>.</a:t>
            </a: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rgbClr val="1F2328"/>
              </a:solidFill>
              <a:effectLst/>
              <a:latin typeface="Gilroy Medium" panose="00000600000000000000" charset="-52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sz="2400" dirty="0">
                <a:solidFill>
                  <a:srgbClr val="1F2328"/>
                </a:solidFill>
                <a:latin typeface="Gilroy Medium" panose="00000600000000000000" charset="-52"/>
              </a:rPr>
              <a:t>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становить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Python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 версии 3 и выше.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sz="2400" dirty="0">
                <a:solidFill>
                  <a:srgbClr val="1F2328"/>
                </a:solidFill>
                <a:latin typeface="Gilroy Medium" panose="00000600000000000000" charset="-52"/>
              </a:rPr>
              <a:t>С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реда разработки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PyCharm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 (или любая другая удобная среда разработки).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sz="2400" dirty="0">
                <a:solidFill>
                  <a:srgbClr val="1F2328"/>
                </a:solidFill>
                <a:latin typeface="Gilroy Medium" panose="00000600000000000000" charset="-52"/>
              </a:rPr>
              <a:t>В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строенные модули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Python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: 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io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 (работа с потоками) и 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collections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 (дополнительные контейнеры).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sz="2400" dirty="0">
                <a:solidFill>
                  <a:srgbClr val="1F2328"/>
                </a:solidFill>
                <a:latin typeface="Gilroy Medium" panose="00000600000000000000" charset="-52"/>
              </a:rPr>
              <a:t>Б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иблиотека 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Gevent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Gilroy Medium" panose="00000600000000000000" charset="-5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6847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ProtocolHandler</a:t>
            </a:r>
            <a:r>
              <a:rPr lang="ru-RU" sz="2400" dirty="0"/>
              <a:t>.</a:t>
            </a:r>
            <a:endParaRPr lang="en-US" sz="2400" dirty="0" smtClean="0"/>
          </a:p>
          <a:p>
            <a:r>
              <a:rPr lang="en-US" sz="2400" dirty="0" smtClean="0"/>
              <a:t>Server</a:t>
            </a:r>
            <a:r>
              <a:rPr lang="ru-RU" sz="2400" dirty="0" smtClean="0"/>
              <a:t>.</a:t>
            </a:r>
            <a:endParaRPr lang="en-US" sz="2400" dirty="0" smtClean="0"/>
          </a:p>
          <a:p>
            <a:r>
              <a:rPr lang="ru-RU" sz="2400" dirty="0" smtClean="0"/>
              <a:t>Взаимодействие клиента и сервера.</a:t>
            </a:r>
          </a:p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Создание технологии. Сервер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480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/>
              <a:t>Общее.</a:t>
            </a:r>
          </a:p>
          <a:p>
            <a:r>
              <a:rPr lang="en-US" sz="2400" dirty="0" smtClean="0">
                <a:latin typeface="Gilroy Medium" panose="00000600000000000000" charset="-52"/>
              </a:rPr>
              <a:t>RESP</a:t>
            </a:r>
            <a:r>
              <a:rPr lang="en-US" sz="2400" dirty="0" smtClean="0"/>
              <a:t>.</a:t>
            </a:r>
          </a:p>
          <a:p>
            <a:r>
              <a:rPr lang="ru-RU" sz="2400" dirty="0" smtClean="0"/>
              <a:t>Практическое использование.</a:t>
            </a:r>
          </a:p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8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Создание технологии. Клиент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9" b="6980"/>
          <a:stretch/>
        </p:blipFill>
        <p:spPr>
          <a:xfrm>
            <a:off x="1578080" y="3396610"/>
            <a:ext cx="8801795" cy="2410301"/>
          </a:xfrm>
          <a:prstGeom prst="rect">
            <a:avLst/>
          </a:prstGeom>
        </p:spPr>
      </p:pic>
      <p:cxnSp>
        <p:nvCxnSpPr>
          <p:cNvPr id="7" name="Прямая со стрелкой 6"/>
          <p:cNvCxnSpPr/>
          <p:nvPr/>
        </p:nvCxnSpPr>
        <p:spPr>
          <a:xfrm>
            <a:off x="3751868" y="4675695"/>
            <a:ext cx="14423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>
            <a:off x="6892565" y="4675695"/>
            <a:ext cx="14423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693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5">
                    <a:lumMod val="75000"/>
                  </a:schemeClr>
                </a:solidFill>
              </a:rPr>
              <a:t>Сделанные модификации</a:t>
            </a:r>
            <a:endParaRPr lang="ru-RU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838200" y="1931150"/>
            <a:ext cx="10078039" cy="406429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00000"/>
              </a:lnSpc>
            </a:pP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В клиентском файле </a:t>
            </a:r>
            <a:r>
              <a:rPr lang="ru-RU" altLang="ru-RU" sz="2600" i="1" dirty="0">
                <a:solidFill>
                  <a:srgbClr val="1F2328"/>
                </a:solidFill>
                <a:latin typeface="Gilroy Medium" panose="00000600000000000000" charset="-52"/>
              </a:rPr>
              <a:t>client.py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 был дописан метод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execute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 который отвечает за запрос к </a:t>
            </a:r>
            <a:r>
              <a:rPr lang="ru-RU" altLang="ru-RU" sz="2600" dirty="0" err="1">
                <a:solidFill>
                  <a:srgbClr val="1F2328"/>
                </a:solidFill>
                <a:latin typeface="Gilroy Medium" panose="00000600000000000000" charset="-52"/>
              </a:rPr>
              <a:t>Redis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-серверу и получение ответа. Помимо этого были целиком добавлены новые.</a:t>
            </a:r>
          </a:p>
          <a:p>
            <a:pPr algn="just">
              <a:lnSpc>
                <a:spcPct val="100000"/>
              </a:lnSpc>
            </a:pP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Методы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encode_resp_array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 и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read_response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 - первый нужен для кодирования массива данных в формат RESP, а второй - для чтения ответа с сервера и преобразования его в соответствующий тип данных </a:t>
            </a:r>
            <a:r>
              <a:rPr lang="ru-RU" altLang="ru-RU" sz="2600" dirty="0" err="1">
                <a:solidFill>
                  <a:srgbClr val="1F2328"/>
                </a:solidFill>
                <a:latin typeface="Gilroy Medium" panose="00000600000000000000" charset="-52"/>
              </a:rPr>
              <a:t>Python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.</a:t>
            </a:r>
            <a:endParaRPr lang="ru-RU" altLang="ru-RU" sz="2600" dirty="0">
              <a:solidFill>
                <a:schemeClr val="tx1"/>
              </a:solidFill>
              <a:latin typeface="Gilroy Medium" panose="00000600000000000000" charset="-52"/>
            </a:endParaRPr>
          </a:p>
          <a:p>
            <a:pPr algn="just">
              <a:lnSpc>
                <a:spcPct val="100000"/>
              </a:lnSpc>
            </a:pP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В файле сервера </a:t>
            </a:r>
            <a:r>
              <a:rPr lang="ru-RU" altLang="ru-RU" sz="2600" i="1" dirty="0">
                <a:solidFill>
                  <a:srgbClr val="1F2328"/>
                </a:solidFill>
                <a:latin typeface="Gilroy Medium" panose="00000600000000000000" charset="-52"/>
              </a:rPr>
              <a:t>server.py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 были полностью изменены функции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handle_error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handle_integer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handle_string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handle_array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 </a:t>
            </a:r>
            <a:r>
              <a:rPr lang="en-US" altLang="ru-RU" sz="2600" i="1" dirty="0">
                <a:solidFill>
                  <a:srgbClr val="1F2328"/>
                </a:solidFill>
                <a:latin typeface="Gilroy Medium" panose="00000600000000000000" charset="-52"/>
              </a:rPr>
              <a:t>h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andle_dict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 а также </a:t>
            </a:r>
            <a:r>
              <a:rPr lang="ru-RU" altLang="ru-RU" sz="2600" i="1" dirty="0" err="1">
                <a:solidFill>
                  <a:srgbClr val="1F2328"/>
                </a:solidFill>
                <a:latin typeface="Gilroy Medium" panose="00000600000000000000" charset="-52"/>
              </a:rPr>
              <a:t>run</a:t>
            </a:r>
            <a:r>
              <a:rPr lang="ru-RU" altLang="ru-RU" sz="2600" dirty="0">
                <a:solidFill>
                  <a:srgbClr val="1F2328"/>
                </a:solidFill>
                <a:latin typeface="Gilroy Medium" panose="00000600000000000000" charset="-52"/>
              </a:rPr>
              <a:t>, который отвечал за сообщение, которое показывало, что сервер запущен.</a:t>
            </a:r>
            <a:endParaRPr lang="ru-RU" altLang="ru-RU" sz="2600" dirty="0">
              <a:solidFill>
                <a:schemeClr val="tx1"/>
              </a:solidFill>
              <a:latin typeface="Gilroy Medium" panose="00000600000000000000" charset="-52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695745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2">
  <a:themeElements>
    <a:clrScheme name="Московский Политех">
      <a:dk1>
        <a:sysClr val="windowText" lastClr="000000"/>
      </a:dk1>
      <a:lt1>
        <a:sysClr val="window" lastClr="FFFFFF"/>
      </a:lt1>
      <a:dk2>
        <a:srgbClr val="171616"/>
      </a:dk2>
      <a:lt2>
        <a:srgbClr val="E7E6E6"/>
      </a:lt2>
      <a:accent1>
        <a:srgbClr val="E61E46"/>
      </a:accent1>
      <a:accent2>
        <a:srgbClr val="1E3E8D"/>
      </a:accent2>
      <a:accent3>
        <a:srgbClr val="A5A5A5"/>
      </a:accent3>
      <a:accent4>
        <a:srgbClr val="60DCCA"/>
      </a:accent4>
      <a:accent5>
        <a:srgbClr val="3478BC"/>
      </a:accent5>
      <a:accent6>
        <a:srgbClr val="E94572"/>
      </a:accent6>
      <a:hlink>
        <a:srgbClr val="3478BC"/>
      </a:hlink>
      <a:folHlink>
        <a:srgbClr val="E94572"/>
      </a:folHlink>
    </a:clrScheme>
    <a:fontScheme name="Другая 2">
      <a:majorFont>
        <a:latin typeface="Verdana 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6" id="{2AEEDDF9-59ED-463C-8E0C-BF21DC8B3CB6}" vid="{CDD37877-5C07-4AD6-AFB2-357C367BDEC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Shablon_Moscow_Poly_v3</Template>
  <TotalTime>86</TotalTime>
  <Words>297</Words>
  <Application>Microsoft Office PowerPoint</Application>
  <PresentationFormat>Широкоэкранный</PresentationFormat>
  <Paragraphs>55</Paragraphs>
  <Slides>14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Verdana</vt:lpstr>
      <vt:lpstr>Arial</vt:lpstr>
      <vt:lpstr>Gilroy Bold</vt:lpstr>
      <vt:lpstr>Gilroy Medium</vt:lpstr>
      <vt:lpstr>Calibri</vt:lpstr>
      <vt:lpstr>Тема2</vt:lpstr>
      <vt:lpstr>Вариативная часть проектной практики: мини-Redis на Python</vt:lpstr>
      <vt:lpstr>Цели и задачи</vt:lpstr>
      <vt:lpstr>Изучение предметной области</vt:lpstr>
      <vt:lpstr>Схема работы Redis</vt:lpstr>
      <vt:lpstr>Применение Redis на Python</vt:lpstr>
      <vt:lpstr>Создание технологии. Требования</vt:lpstr>
      <vt:lpstr>Создание технологии. Сервер</vt:lpstr>
      <vt:lpstr>Создание технологии. Клиент</vt:lpstr>
      <vt:lpstr>Сделанные модификации</vt:lpstr>
      <vt:lpstr>Демонстрация результата</vt:lpstr>
      <vt:lpstr>Демонстрация результата</vt:lpstr>
      <vt:lpstr>Демонстрация результата</vt:lpstr>
      <vt:lpstr>Демонстрация результата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Вариативная часть проектной практики: мини-Redis на Python</dc:title>
  <dc:creator>User</dc:creator>
  <cp:lastModifiedBy>User</cp:lastModifiedBy>
  <cp:revision>22</cp:revision>
  <dcterms:created xsi:type="dcterms:W3CDTF">2025-05-04T12:01:12Z</dcterms:created>
  <dcterms:modified xsi:type="dcterms:W3CDTF">2025-05-04T20:23:44Z</dcterms:modified>
</cp:coreProperties>
</file>

<file path=docProps/thumbnail.jpeg>
</file>